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5" r:id="rId1"/>
  </p:sldMasterIdLst>
  <p:notesMasterIdLst>
    <p:notesMasterId r:id="rId4"/>
  </p:notesMasterIdLst>
  <p:handoutMasterIdLst>
    <p:handoutMasterId r:id="rId5"/>
  </p:handoutMasterIdLst>
  <p:sldIdLst>
    <p:sldId id="317" r:id="rId2"/>
    <p:sldId id="310" r:id="rId3"/>
  </p:sldIdLst>
  <p:sldSz cx="9906000" cy="6858000" type="A4"/>
  <p:notesSz cx="6858000" cy="9144000"/>
  <p:custDataLst>
    <p:tags r:id="rId6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6028">
          <p15:clr>
            <a:srgbClr val="A4A3A4"/>
          </p15:clr>
        </p15:guide>
        <p15:guide id="5" pos="2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6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46942"/>
    <a:srgbClr val="10746F"/>
    <a:srgbClr val="6A757F"/>
    <a:srgbClr val="E2E3E4"/>
    <a:srgbClr val="C5E9E6"/>
    <a:srgbClr val="C00000"/>
    <a:srgbClr val="F2F2F2"/>
    <a:srgbClr val="BB382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094" autoAdjust="0"/>
  </p:normalViewPr>
  <p:slideViewPr>
    <p:cSldViewPr>
      <p:cViewPr varScale="1">
        <p:scale>
          <a:sx n="74" d="100"/>
          <a:sy n="74" d="100"/>
        </p:scale>
        <p:origin x="1349" y="96"/>
      </p:cViewPr>
      <p:guideLst>
        <p:guide orient="horz" pos="572"/>
        <p:guide orient="horz" pos="4065"/>
        <p:guide pos="6028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B9D42-9029-428F-AC19-75891844CB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332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Markup</a:t>
            </a:r>
            <a:r>
              <a:rPr kumimoji="1" lang="ja-JP" altLang="en-US" dirty="0"/>
              <a:t> </a:t>
            </a:r>
            <a:r>
              <a:rPr kumimoji="1" lang="en-US" altLang="ja-JP" dirty="0"/>
              <a:t>correctly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55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249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.emf"/><Relationship Id="rId5" Type="http://schemas.openxmlformats.org/officeDocument/2006/relationships/tags" Target="../tags/tag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.emf"/><Relationship Id="rId4" Type="http://schemas.openxmlformats.org/officeDocument/2006/relationships/tags" Target="../tags/tag14.xml"/><Relationship Id="rId9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3164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08941" y="2107975"/>
            <a:ext cx="8009205" cy="4687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08941" y="2585254"/>
            <a:ext cx="8009205" cy="3581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5134927"/>
            <a:ext cx="4160912" cy="17230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>
            <p:custDataLst>
              <p:tags r:id="rId5"/>
            </p:custDataLst>
          </p:nvPr>
        </p:nvCxnSpPr>
        <p:spPr>
          <a:xfrm>
            <a:off x="1208584" y="2091306"/>
            <a:ext cx="0" cy="2675391"/>
          </a:xfrm>
          <a:prstGeom prst="line">
            <a:avLst/>
          </a:prstGeom>
          <a:ln w="38100" cmpd="sng">
            <a:solidFill>
              <a:schemeClr val="tx2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1408941" y="3356992"/>
            <a:ext cx="8008555" cy="350426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add Presentation to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408941" y="4420356"/>
            <a:ext cx="8009205" cy="326597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400" b="1"/>
            </a:lvl2pPr>
            <a:lvl3pPr marL="0" indent="0">
              <a:spcBef>
                <a:spcPts val="0"/>
              </a:spcBef>
              <a:buNone/>
              <a:defRPr sz="1400" b="1"/>
            </a:lvl3pPr>
            <a:lvl4pPr marL="0" indent="0">
              <a:spcBef>
                <a:spcPts val="0"/>
              </a:spcBef>
              <a:buNone/>
              <a:defRPr sz="1400" b="1"/>
            </a:lvl4pPr>
            <a:lvl5pPr marL="0" indent="0">
              <a:spcBef>
                <a:spcPts val="0"/>
              </a:spcBef>
              <a:buNone/>
              <a:defRPr sz="1400" b="1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14375" y="44326"/>
            <a:ext cx="7019999" cy="1675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FontTx/>
              <a:buNone/>
              <a:defRPr sz="800" baseline="0">
                <a:solidFill>
                  <a:schemeClr val="tx1"/>
                </a:solidFill>
              </a:defRPr>
            </a:lvl1pPr>
            <a:lvl2pPr marL="344488" indent="0">
              <a:buFontTx/>
              <a:buNone/>
              <a:defRPr sz="800">
                <a:solidFill>
                  <a:schemeClr val="tx1"/>
                </a:solidFill>
              </a:defRPr>
            </a:lvl2pPr>
            <a:lvl3pPr marL="625475" indent="0">
              <a:buFontTx/>
              <a:buNone/>
              <a:defRPr sz="800">
                <a:solidFill>
                  <a:schemeClr val="tx1"/>
                </a:solidFill>
              </a:defRPr>
            </a:lvl3pPr>
            <a:lvl4pPr marL="738188" indent="0">
              <a:buFontTx/>
              <a:buNone/>
              <a:defRPr sz="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Naming Convention | Date | Initials | Version</a:t>
            </a:r>
            <a:endParaRPr lang="en-Z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1408941" y="3888674"/>
            <a:ext cx="8008555" cy="350426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add Status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9575" y="1635132"/>
            <a:ext cx="6053868" cy="35877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3600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400" baseline="0"/>
            </a:lvl1pPr>
            <a:lvl2pPr marL="541338" indent="-196850"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1400"/>
            </a:lvl2pPr>
            <a:lvl3pPr marL="801688" indent="-176213">
              <a:spcBef>
                <a:spcPts val="150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‒"/>
              <a:defRPr sz="1400"/>
            </a:lvl3pPr>
            <a:lvl4pPr>
              <a:spcBef>
                <a:spcPts val="1200"/>
              </a:spcBef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Sections to the Table of Contents</a:t>
            </a:r>
            <a:br>
              <a:rPr lang="en-US" dirty="0"/>
            </a:br>
            <a:r>
              <a:rPr lang="en-US" dirty="0"/>
              <a:t>Use Bold to highlight the section that follows</a:t>
            </a:r>
            <a:br>
              <a:rPr lang="en-US" dirty="0"/>
            </a:br>
            <a:r>
              <a:rPr lang="en-US" dirty="0"/>
              <a:t>Do not use Bullets to mark sections</a:t>
            </a:r>
            <a:br>
              <a:rPr lang="en-US" dirty="0"/>
            </a:br>
            <a:r>
              <a:rPr lang="en-US" dirty="0"/>
              <a:t>	Subsections will be indented automatically</a:t>
            </a:r>
            <a:br>
              <a:rPr lang="en-US" dirty="0"/>
            </a:br>
            <a:r>
              <a:rPr lang="en-US" dirty="0"/>
              <a:t>Use capital letters as you would in a normal sentence</a:t>
            </a:r>
            <a:br>
              <a:rPr lang="en-US" dirty="0"/>
            </a:br>
            <a:r>
              <a:rPr lang="en-US" dirty="0"/>
              <a:t>Grey out sections that follow if required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45789" y="2091306"/>
            <a:ext cx="0" cy="2675391"/>
          </a:xfrm>
          <a:prstGeom prst="line">
            <a:avLst/>
          </a:prstGeom>
          <a:ln w="38100" cmpd="sng">
            <a:solidFill>
              <a:srgbClr val="72A8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32909" y="3244335"/>
            <a:ext cx="2667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400" rtl="0" eaLnBrk="1" latinLnBrk="0" hangingPunct="1">
              <a:spcBef>
                <a:spcPct val="0"/>
              </a:spcBef>
              <a:buNone/>
            </a:pPr>
            <a:r>
              <a:rPr lang="en-ZA" sz="1800" b="1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518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SIS_Letterhead Page Number 2016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62172"/>
          <a:stretch/>
        </p:blipFill>
        <p:spPr>
          <a:xfrm>
            <a:off x="8959902" y="6509568"/>
            <a:ext cx="405575" cy="264368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2357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7927" y="268639"/>
            <a:ext cx="9185517" cy="6397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xfrm>
            <a:off x="9339342" y="6559991"/>
            <a:ext cx="532502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800"/>
            </a:lvl1pPr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367928" y="6533601"/>
            <a:ext cx="7019999" cy="1675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chemeClr val="tx1"/>
                </a:solidFill>
              </a:defRPr>
            </a:lvl1pPr>
            <a:lvl2pPr marL="344488" indent="0">
              <a:buFontTx/>
              <a:buNone/>
              <a:defRPr sz="800">
                <a:solidFill>
                  <a:schemeClr val="tx1"/>
                </a:solidFill>
              </a:defRPr>
            </a:lvl2pPr>
            <a:lvl3pPr marL="625475" indent="0">
              <a:buFontTx/>
              <a:buNone/>
              <a:defRPr sz="800">
                <a:solidFill>
                  <a:schemeClr val="tx1"/>
                </a:solidFill>
              </a:defRPr>
            </a:lvl3pPr>
            <a:lvl4pPr marL="738188" indent="0">
              <a:buFontTx/>
              <a:buNone/>
              <a:defRPr sz="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Sources and Notes</a:t>
            </a:r>
            <a:endParaRPr lang="en-ZA" dirty="0"/>
          </a:p>
        </p:txBody>
      </p:sp>
      <p:cxnSp>
        <p:nvCxnSpPr>
          <p:cNvPr id="6" name="Straight Connector 5"/>
          <p:cNvCxnSpPr/>
          <p:nvPr userDrawn="1">
            <p:custDataLst>
              <p:tags r:id="rId5"/>
            </p:custDataLst>
          </p:nvPr>
        </p:nvCxnSpPr>
        <p:spPr>
          <a:xfrm>
            <a:off x="349118" y="260350"/>
            <a:ext cx="0" cy="647700"/>
          </a:xfrm>
          <a:prstGeom prst="line">
            <a:avLst/>
          </a:prstGeom>
          <a:ln w="38100" cmpd="sng">
            <a:solidFill>
              <a:srgbClr val="72A8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378278" y="1196975"/>
            <a:ext cx="9183234" cy="483235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1pPr>
            <a:lvl2pPr marL="450000" indent="-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2pPr>
            <a:lvl3pPr marL="625475" indent="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Normal (no Green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ESIS_Letterhead Page Number 2016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62172"/>
          <a:stretch/>
        </p:blipFill>
        <p:spPr>
          <a:xfrm>
            <a:off x="8963947" y="6509568"/>
            <a:ext cx="405575" cy="2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27" y="268639"/>
            <a:ext cx="9185517" cy="6397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343387" y="6559991"/>
            <a:ext cx="532502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800"/>
            </a:lvl1pPr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7926" y="6533601"/>
            <a:ext cx="7020000" cy="16751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solidFill>
                  <a:schemeClr val="tx1"/>
                </a:solidFill>
              </a:defRPr>
            </a:lvl1pPr>
            <a:lvl2pPr marL="344488" indent="0">
              <a:buFontTx/>
              <a:buNone/>
              <a:defRPr sz="800">
                <a:solidFill>
                  <a:schemeClr val="tx1"/>
                </a:solidFill>
              </a:defRPr>
            </a:lvl2pPr>
            <a:lvl3pPr marL="625475" indent="0">
              <a:buFontTx/>
              <a:buNone/>
              <a:defRPr sz="800">
                <a:solidFill>
                  <a:schemeClr val="tx1"/>
                </a:solidFill>
              </a:defRPr>
            </a:lvl3pPr>
            <a:lvl4pPr marL="738188" indent="0">
              <a:buFontTx/>
              <a:buNone/>
              <a:defRPr sz="8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Sources and Notes</a:t>
            </a:r>
            <a:endParaRPr lang="en-ZA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78278" y="1196975"/>
            <a:ext cx="9183234" cy="483235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1pPr>
            <a:lvl2pPr marL="450000" indent="-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2pPr>
            <a:lvl3pPr marL="625475" indent="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021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Work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NESIS_Letterhead Page Number 2016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62172"/>
          <a:stretch/>
        </p:blipFill>
        <p:spPr>
          <a:xfrm>
            <a:off x="8962935" y="6509568"/>
            <a:ext cx="405575" cy="2643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19" y="1196975"/>
            <a:ext cx="4416426" cy="506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mpd="sng">
            <a:noFill/>
          </a:ln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19" y="1747004"/>
            <a:ext cx="4416426" cy="4437896"/>
          </a:xfrm>
          <a:prstGeom prst="rect">
            <a:avLst/>
          </a:prstGeom>
          <a:ln w="9525" cmpd="sng">
            <a:solidFill>
              <a:srgbClr val="72A84E"/>
            </a:solidFill>
          </a:ln>
        </p:spPr>
        <p:txBody>
          <a:bodyPr>
            <a:noAutofit/>
          </a:bodyPr>
          <a:lstStyle>
            <a:lvl1pPr marL="179388" indent="-179388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1pPr>
            <a:lvl2pPr marL="450850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2pPr>
            <a:lvl3pPr marL="625475" indent="1800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0760" y="1196975"/>
            <a:ext cx="4418162" cy="506319"/>
          </a:xfrm>
          <a:prstGeom prst="rect">
            <a:avLst/>
          </a:prstGeom>
          <a:solidFill>
            <a:srgbClr val="C6DEB7"/>
          </a:solidFill>
          <a:ln w="9525" cmpd="sng">
            <a:noFill/>
          </a:ln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0760" y="1747003"/>
            <a:ext cx="4418162" cy="4437897"/>
          </a:xfrm>
          <a:prstGeom prst="rect">
            <a:avLst/>
          </a:prstGeom>
          <a:ln w="9525" cmpd="sng">
            <a:solidFill>
              <a:srgbClr val="72A84E"/>
            </a:solidFill>
          </a:ln>
        </p:spPr>
        <p:txBody>
          <a:bodyPr>
            <a:noAutofit/>
          </a:bodyPr>
          <a:lstStyle>
            <a:lvl1pPr marL="179388" indent="-179388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1pPr>
            <a:lvl2pPr marL="360363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1200"/>
            </a:lvl2pPr>
            <a:lvl3pPr marL="623888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3pPr>
            <a:lvl4pPr marL="909638" indent="-1714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342375" y="6559990"/>
            <a:ext cx="532502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800"/>
            </a:lvl1pPr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7927" y="268639"/>
            <a:ext cx="9185517" cy="6397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9118" y="260350"/>
            <a:ext cx="0" cy="647700"/>
          </a:xfrm>
          <a:prstGeom prst="line">
            <a:avLst/>
          </a:prstGeom>
          <a:ln w="38100" cmpd="sng">
            <a:solidFill>
              <a:srgbClr val="72A8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Autho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39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4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5500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78" r:id="rId3"/>
    <p:sldLayoutId id="2147483696" r:id="rId4"/>
    <p:sldLayoutId id="2147483689" r:id="rId5"/>
    <p:sldLayoutId id="2147483681" r:id="rId6"/>
    <p:sldLayoutId id="214748369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3600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000" indent="-180000" algn="l" defTabSz="3600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5475" indent="180000" algn="l" defTabSz="3600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8188" indent="0" algn="l" defTabSz="1031875" rtl="0" eaLnBrk="1" latinLnBrk="0" hangingPunct="1">
        <a:spcBef>
          <a:spcPct val="20000"/>
        </a:spcBef>
        <a:buFont typeface="Arial" pitchFamily="34" charset="0"/>
        <a:buNone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4005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55EB4928-52DE-4404-9139-C4E3FA543702}"/>
              </a:ext>
            </a:extLst>
          </p:cNvPr>
          <p:cNvSpPr/>
          <p:nvPr/>
        </p:nvSpPr>
        <p:spPr>
          <a:xfrm>
            <a:off x="7884665" y="5920729"/>
            <a:ext cx="2005783" cy="812429"/>
          </a:xfrm>
          <a:prstGeom prst="rect">
            <a:avLst/>
          </a:prstGeom>
          <a:solidFill>
            <a:srgbClr val="E2E3E4"/>
          </a:solidFill>
          <a:ln w="952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AB8AC58-DC98-43AE-BBFE-2BDD9164D7D8}"/>
              </a:ext>
            </a:extLst>
          </p:cNvPr>
          <p:cNvSpPr/>
          <p:nvPr/>
        </p:nvSpPr>
        <p:spPr>
          <a:xfrm>
            <a:off x="7885613" y="4646795"/>
            <a:ext cx="2004835" cy="1148015"/>
          </a:xfrm>
          <a:prstGeom prst="rect">
            <a:avLst/>
          </a:prstGeom>
          <a:solidFill>
            <a:srgbClr val="C5E9E6"/>
          </a:solidFill>
          <a:ln w="952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53D6B1D-991B-41DE-B3A3-D4752627FF84}"/>
              </a:ext>
            </a:extLst>
          </p:cNvPr>
          <p:cNvSpPr/>
          <p:nvPr/>
        </p:nvSpPr>
        <p:spPr>
          <a:xfrm rot="20700000">
            <a:off x="7950900" y="5851481"/>
            <a:ext cx="682882" cy="198122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Yes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47" name="Elbow Connector 14">
            <a:extLst>
              <a:ext uri="{FF2B5EF4-FFF2-40B4-BE49-F238E27FC236}">
                <a16:creationId xmlns:a16="http://schemas.microsoft.com/office/drawing/2014/main" id="{D34BBC10-19C0-4714-8FDD-EEE5C2557A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43361" y="6009723"/>
            <a:ext cx="812656" cy="299596"/>
          </a:xfrm>
          <a:prstGeom prst="bentConnector3">
            <a:avLst>
              <a:gd name="adj1" fmla="val 9858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6043B65-6A5F-4262-9BFD-2857C2AD4BAA}"/>
              </a:ext>
            </a:extLst>
          </p:cNvPr>
          <p:cNvSpPr/>
          <p:nvPr/>
        </p:nvSpPr>
        <p:spPr>
          <a:xfrm rot="20700000">
            <a:off x="7968910" y="4620260"/>
            <a:ext cx="682882" cy="198122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Yes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182180" y="976305"/>
            <a:ext cx="5704594" cy="2349666"/>
          </a:xfrm>
          <a:prstGeom prst="rect">
            <a:avLst/>
          </a:prstGeom>
          <a:solidFill>
            <a:srgbClr val="E2E3E4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6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400" b="1" dirty="0">
              <a:solidFill>
                <a:srgbClr val="10746F"/>
              </a:solidFill>
              <a:latin typeface="+mj-lt"/>
            </a:endParaRPr>
          </a:p>
          <a:p>
            <a:endParaRPr lang="en-ZA" sz="2000" b="1" dirty="0">
              <a:solidFill>
                <a:srgbClr val="10746F"/>
              </a:solidFill>
              <a:latin typeface="+mj-lt"/>
            </a:endParaRPr>
          </a:p>
          <a:p>
            <a:pPr algn="ctr"/>
            <a:r>
              <a:rPr lang="en-ZA" sz="2000" b="1" dirty="0">
                <a:solidFill>
                  <a:srgbClr val="10746F"/>
                </a:solidFill>
                <a:latin typeface="+mj-lt"/>
              </a:rPr>
              <a:t>Why circumcise?</a:t>
            </a:r>
          </a:p>
          <a:p>
            <a:r>
              <a:rPr lang="en-ZA" sz="1400" b="1" dirty="0">
                <a:solidFill>
                  <a:srgbClr val="10746F"/>
                </a:solidFill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rgbClr val="10746F"/>
                </a:solidFill>
                <a:latin typeface="+mj-lt"/>
                <a:sym typeface="Symbol" panose="05050102010706020507" pitchFamily="18" charset="2"/>
              </a:rPr>
              <a:t>O</a:t>
            </a:r>
            <a:r>
              <a:rPr lang="en-ZA" sz="1400" dirty="0">
                <a:solidFill>
                  <a:srgbClr val="10746F"/>
                </a:solidFill>
                <a:latin typeface="+mj-lt"/>
              </a:rPr>
              <a:t>nce-off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1400" dirty="0">
                <a:solidFill>
                  <a:srgbClr val="10746F"/>
                </a:solidFill>
                <a:latin typeface="+mj-lt"/>
                <a:sym typeface="Symbol" panose="05050102010706020507" pitchFamily="18" charset="2"/>
              </a:rPr>
              <a:t>L</a:t>
            </a:r>
            <a:r>
              <a:rPr lang="en-ZA" sz="1400" dirty="0">
                <a:solidFill>
                  <a:srgbClr val="10746F"/>
                </a:solidFill>
                <a:latin typeface="+mj-lt"/>
              </a:rPr>
              <a:t>owers risk of HIV, </a:t>
            </a:r>
          </a:p>
          <a:p>
            <a:r>
              <a:rPr lang="en-ZA" sz="1400" dirty="0">
                <a:solidFill>
                  <a:srgbClr val="10746F"/>
                </a:solidFill>
                <a:latin typeface="+mj-lt"/>
              </a:rPr>
              <a:t>      STI and cancer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81939" y="3397732"/>
            <a:ext cx="2004835" cy="1130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mpd="sng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B743812-1307-4E4E-B4FD-AA4C191C98F8}"/>
              </a:ext>
            </a:extLst>
          </p:cNvPr>
          <p:cNvSpPr/>
          <p:nvPr/>
        </p:nvSpPr>
        <p:spPr>
          <a:xfrm rot="20700000">
            <a:off x="7950901" y="3360713"/>
            <a:ext cx="682882" cy="198122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Yes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33" name="Elbow Connector 14">
            <a:extLst>
              <a:ext uri="{FF2B5EF4-FFF2-40B4-BE49-F238E27FC236}">
                <a16:creationId xmlns:a16="http://schemas.microsoft.com/office/drawing/2014/main" id="{1F50414C-67DD-4F05-A682-931E9AA3BC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69781" y="4973944"/>
            <a:ext cx="812656" cy="299596"/>
          </a:xfrm>
          <a:prstGeom prst="bentConnector3">
            <a:avLst>
              <a:gd name="adj1" fmla="val 98588"/>
            </a:avLst>
          </a:prstGeom>
          <a:ln w="28575">
            <a:solidFill>
              <a:srgbClr val="10746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2466E9-3307-4A15-BE55-C96AD8603BDD}"/>
              </a:ext>
            </a:extLst>
          </p:cNvPr>
          <p:cNvSpPr/>
          <p:nvPr/>
        </p:nvSpPr>
        <p:spPr>
          <a:xfrm>
            <a:off x="4691586" y="5889263"/>
            <a:ext cx="3069726" cy="84389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ja-JP" sz="1400" b="1" dirty="0">
                <a:solidFill>
                  <a:schemeClr val="bg1"/>
                </a:solidFill>
              </a:rPr>
              <a:t>None</a:t>
            </a:r>
            <a:r>
              <a:rPr lang="ja-JP" altLang="en-US" sz="1400" b="1" dirty="0">
                <a:solidFill>
                  <a:schemeClr val="bg1"/>
                </a:solidFill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</a:rPr>
              <a:t>of</a:t>
            </a:r>
            <a:r>
              <a:rPr lang="ja-JP" altLang="en-US" sz="1400" b="1" dirty="0">
                <a:solidFill>
                  <a:schemeClr val="bg1"/>
                </a:solidFill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</a:rPr>
              <a:t>the</a:t>
            </a:r>
            <a:r>
              <a:rPr lang="ja-JP" altLang="en-US" sz="1400" b="1" dirty="0">
                <a:solidFill>
                  <a:schemeClr val="bg1"/>
                </a:solidFill>
              </a:rPr>
              <a:t> </a:t>
            </a:r>
            <a:r>
              <a:rPr lang="en-US" altLang="ja-JP" sz="1400" b="1" dirty="0">
                <a:solidFill>
                  <a:schemeClr val="bg1"/>
                </a:solidFill>
              </a:rPr>
              <a:t>above?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21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552" y="-27384"/>
            <a:ext cx="9906000" cy="996770"/>
          </a:xfrm>
          <a:prstGeom prst="rect">
            <a:avLst/>
          </a:prstGeom>
          <a:solidFill>
            <a:srgbClr val="6A757F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288000" rIns="9144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4800" b="1" dirty="0">
                <a:solidFill>
                  <a:srgbClr val="FFC000"/>
                </a:solidFill>
              </a:rPr>
              <a:t>Hey there!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5201" y="-216750"/>
            <a:ext cx="6721573" cy="139237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2200" dirty="0">
                <a:solidFill>
                  <a:schemeClr val="bg1"/>
                </a:solidFill>
              </a:rPr>
              <a:t>Thanks for helping these patients today! Here’s how to tell them about </a:t>
            </a:r>
            <a:r>
              <a:rPr lang="en-ZA" sz="2200" b="1" dirty="0">
                <a:solidFill>
                  <a:schemeClr val="bg1"/>
                </a:solidFill>
              </a:rPr>
              <a:t>Medical Male Circumcision: </a:t>
            </a:r>
            <a:endParaRPr lang="en-ZA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Rectangle: Rounded Corners 65">
            <a:extLst>
              <a:ext uri="{FF2B5EF4-FFF2-40B4-BE49-F238E27FC236}">
                <a16:creationId xmlns:a16="http://schemas.microsoft.com/office/drawing/2014/main" id="{6B743812-1307-4E4E-B4FD-AA4C191C98F8}"/>
              </a:ext>
            </a:extLst>
          </p:cNvPr>
          <p:cNvSpPr/>
          <p:nvPr/>
        </p:nvSpPr>
        <p:spPr>
          <a:xfrm>
            <a:off x="6553631" y="5821668"/>
            <a:ext cx="682882" cy="198122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No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15278" y="6074134"/>
            <a:ext cx="1738155" cy="499216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Refer patient for</a:t>
            </a:r>
            <a:r>
              <a:rPr lang="ja-JP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　</a:t>
            </a:r>
            <a:r>
              <a: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additional treatment </a:t>
            </a: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4261961" y="1113402"/>
            <a:ext cx="3499348" cy="2138557"/>
          </a:xfrm>
          <a:custGeom>
            <a:avLst/>
            <a:gdLst>
              <a:gd name="connsiteX0" fmla="*/ 0 w 3499348"/>
              <a:gd name="connsiteY0" fmla="*/ 356433 h 2138557"/>
              <a:gd name="connsiteX1" fmla="*/ 356433 w 3499348"/>
              <a:gd name="connsiteY1" fmla="*/ 0 h 2138557"/>
              <a:gd name="connsiteX2" fmla="*/ 583225 w 3499348"/>
              <a:gd name="connsiteY2" fmla="*/ 0 h 2138557"/>
              <a:gd name="connsiteX3" fmla="*/ 583225 w 3499348"/>
              <a:gd name="connsiteY3" fmla="*/ 0 h 2138557"/>
              <a:gd name="connsiteX4" fmla="*/ 1029392 w 3499348"/>
              <a:gd name="connsiteY4" fmla="*/ 0 h 2138557"/>
              <a:gd name="connsiteX5" fmla="*/ 1458062 w 3499348"/>
              <a:gd name="connsiteY5" fmla="*/ 0 h 2138557"/>
              <a:gd name="connsiteX6" fmla="*/ 2053377 w 3499348"/>
              <a:gd name="connsiteY6" fmla="*/ 0 h 2138557"/>
              <a:gd name="connsiteX7" fmla="*/ 2564449 w 3499348"/>
              <a:gd name="connsiteY7" fmla="*/ 0 h 2138557"/>
              <a:gd name="connsiteX8" fmla="*/ 3142915 w 3499348"/>
              <a:gd name="connsiteY8" fmla="*/ 0 h 2138557"/>
              <a:gd name="connsiteX9" fmla="*/ 3499348 w 3499348"/>
              <a:gd name="connsiteY9" fmla="*/ 356433 h 2138557"/>
              <a:gd name="connsiteX10" fmla="*/ 3499348 w 3499348"/>
              <a:gd name="connsiteY10" fmla="*/ 801963 h 2138557"/>
              <a:gd name="connsiteX11" fmla="*/ 3499348 w 3499348"/>
              <a:gd name="connsiteY11" fmla="*/ 1247492 h 2138557"/>
              <a:gd name="connsiteX12" fmla="*/ 3499348 w 3499348"/>
              <a:gd name="connsiteY12" fmla="*/ 1247492 h 2138557"/>
              <a:gd name="connsiteX13" fmla="*/ 3499348 w 3499348"/>
              <a:gd name="connsiteY13" fmla="*/ 1782131 h 2138557"/>
              <a:gd name="connsiteX14" fmla="*/ 3499348 w 3499348"/>
              <a:gd name="connsiteY14" fmla="*/ 1782124 h 2138557"/>
              <a:gd name="connsiteX15" fmla="*/ 3142915 w 3499348"/>
              <a:gd name="connsiteY15" fmla="*/ 2138557 h 2138557"/>
              <a:gd name="connsiteX16" fmla="*/ 2547600 w 3499348"/>
              <a:gd name="connsiteY16" fmla="*/ 2138557 h 2138557"/>
              <a:gd name="connsiteX17" fmla="*/ 1985983 w 3499348"/>
              <a:gd name="connsiteY17" fmla="*/ 2138557 h 2138557"/>
              <a:gd name="connsiteX18" fmla="*/ 1458062 w 3499348"/>
              <a:gd name="connsiteY18" fmla="*/ 2138557 h 2138557"/>
              <a:gd name="connsiteX19" fmla="*/ 1038140 w 3499348"/>
              <a:gd name="connsiteY19" fmla="*/ 2138557 h 2138557"/>
              <a:gd name="connsiteX20" fmla="*/ 583225 w 3499348"/>
              <a:gd name="connsiteY20" fmla="*/ 2138557 h 2138557"/>
              <a:gd name="connsiteX21" fmla="*/ 583225 w 3499348"/>
              <a:gd name="connsiteY21" fmla="*/ 2138557 h 2138557"/>
              <a:gd name="connsiteX22" fmla="*/ 356433 w 3499348"/>
              <a:gd name="connsiteY22" fmla="*/ 2138557 h 2138557"/>
              <a:gd name="connsiteX23" fmla="*/ 0 w 3499348"/>
              <a:gd name="connsiteY23" fmla="*/ 1782124 h 2138557"/>
              <a:gd name="connsiteX24" fmla="*/ 0 w 3499348"/>
              <a:gd name="connsiteY24" fmla="*/ 1782131 h 2138557"/>
              <a:gd name="connsiteX25" fmla="*/ -635412 w 3499348"/>
              <a:gd name="connsiteY25" fmla="*/ 1605201 h 2138557"/>
              <a:gd name="connsiteX26" fmla="*/ -330414 w 3499348"/>
              <a:gd name="connsiteY26" fmla="*/ 1433501 h 2138557"/>
              <a:gd name="connsiteX27" fmla="*/ 0 w 3499348"/>
              <a:gd name="connsiteY27" fmla="*/ 1247492 h 2138557"/>
              <a:gd name="connsiteX28" fmla="*/ 0 w 3499348"/>
              <a:gd name="connsiteY28" fmla="*/ 801963 h 2138557"/>
              <a:gd name="connsiteX29" fmla="*/ 0 w 3499348"/>
              <a:gd name="connsiteY29" fmla="*/ 356433 h 213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99348" h="2138557" fill="none" extrusionOk="0">
                <a:moveTo>
                  <a:pt x="0" y="356433"/>
                </a:moveTo>
                <a:cubicBezTo>
                  <a:pt x="8003" y="172957"/>
                  <a:pt x="163051" y="-24081"/>
                  <a:pt x="356433" y="0"/>
                </a:cubicBezTo>
                <a:cubicBezTo>
                  <a:pt x="469358" y="-6318"/>
                  <a:pt x="505437" y="-5930"/>
                  <a:pt x="583225" y="0"/>
                </a:cubicBezTo>
                <a:lnTo>
                  <a:pt x="583225" y="0"/>
                </a:lnTo>
                <a:cubicBezTo>
                  <a:pt x="799032" y="-9034"/>
                  <a:pt x="935452" y="11837"/>
                  <a:pt x="1029392" y="0"/>
                </a:cubicBezTo>
                <a:cubicBezTo>
                  <a:pt x="1123332" y="-11837"/>
                  <a:pt x="1313053" y="-5152"/>
                  <a:pt x="1458062" y="0"/>
                </a:cubicBezTo>
                <a:cubicBezTo>
                  <a:pt x="1666364" y="-20302"/>
                  <a:pt x="1837845" y="7655"/>
                  <a:pt x="2053377" y="0"/>
                </a:cubicBezTo>
                <a:cubicBezTo>
                  <a:pt x="2268909" y="-7655"/>
                  <a:pt x="2320473" y="25270"/>
                  <a:pt x="2564449" y="0"/>
                </a:cubicBezTo>
                <a:cubicBezTo>
                  <a:pt x="2808425" y="-25270"/>
                  <a:pt x="3019467" y="21926"/>
                  <a:pt x="3142915" y="0"/>
                </a:cubicBezTo>
                <a:cubicBezTo>
                  <a:pt x="3361414" y="7848"/>
                  <a:pt x="3530008" y="181765"/>
                  <a:pt x="3499348" y="356433"/>
                </a:cubicBezTo>
                <a:cubicBezTo>
                  <a:pt x="3479347" y="505864"/>
                  <a:pt x="3514465" y="582723"/>
                  <a:pt x="3499348" y="801963"/>
                </a:cubicBezTo>
                <a:cubicBezTo>
                  <a:pt x="3484232" y="1021203"/>
                  <a:pt x="3485210" y="1126949"/>
                  <a:pt x="3499348" y="1247492"/>
                </a:cubicBezTo>
                <a:lnTo>
                  <a:pt x="3499348" y="1247492"/>
                </a:lnTo>
                <a:cubicBezTo>
                  <a:pt x="3490809" y="1372943"/>
                  <a:pt x="3475304" y="1645975"/>
                  <a:pt x="3499348" y="1782131"/>
                </a:cubicBezTo>
                <a:lnTo>
                  <a:pt x="3499348" y="1782124"/>
                </a:lnTo>
                <a:cubicBezTo>
                  <a:pt x="3511924" y="1995348"/>
                  <a:pt x="3347560" y="2137222"/>
                  <a:pt x="3142915" y="2138557"/>
                </a:cubicBezTo>
                <a:cubicBezTo>
                  <a:pt x="2890470" y="2135547"/>
                  <a:pt x="2741933" y="2152714"/>
                  <a:pt x="2547600" y="2138557"/>
                </a:cubicBezTo>
                <a:cubicBezTo>
                  <a:pt x="2353267" y="2124400"/>
                  <a:pt x="2152364" y="2142070"/>
                  <a:pt x="1985983" y="2138557"/>
                </a:cubicBezTo>
                <a:cubicBezTo>
                  <a:pt x="1819602" y="2135044"/>
                  <a:pt x="1570972" y="2148662"/>
                  <a:pt x="1458062" y="2138557"/>
                </a:cubicBezTo>
                <a:cubicBezTo>
                  <a:pt x="1329185" y="2123807"/>
                  <a:pt x="1160613" y="2154656"/>
                  <a:pt x="1038140" y="2138557"/>
                </a:cubicBezTo>
                <a:cubicBezTo>
                  <a:pt x="915667" y="2122458"/>
                  <a:pt x="776071" y="2152345"/>
                  <a:pt x="583225" y="2138557"/>
                </a:cubicBezTo>
                <a:lnTo>
                  <a:pt x="583225" y="2138557"/>
                </a:lnTo>
                <a:cubicBezTo>
                  <a:pt x="471366" y="2132610"/>
                  <a:pt x="429005" y="2145410"/>
                  <a:pt x="356433" y="2138557"/>
                </a:cubicBezTo>
                <a:cubicBezTo>
                  <a:pt x="152250" y="2156532"/>
                  <a:pt x="16020" y="1998969"/>
                  <a:pt x="0" y="1782124"/>
                </a:cubicBezTo>
                <a:lnTo>
                  <a:pt x="0" y="1782131"/>
                </a:lnTo>
                <a:cubicBezTo>
                  <a:pt x="-230279" y="1747682"/>
                  <a:pt x="-492854" y="1631447"/>
                  <a:pt x="-635412" y="1605201"/>
                </a:cubicBezTo>
                <a:cubicBezTo>
                  <a:pt x="-556956" y="1550660"/>
                  <a:pt x="-409088" y="1470815"/>
                  <a:pt x="-330414" y="1433501"/>
                </a:cubicBezTo>
                <a:cubicBezTo>
                  <a:pt x="-251740" y="1396187"/>
                  <a:pt x="-162158" y="1343520"/>
                  <a:pt x="0" y="1247492"/>
                </a:cubicBezTo>
                <a:cubicBezTo>
                  <a:pt x="3337" y="1119643"/>
                  <a:pt x="-17087" y="1011243"/>
                  <a:pt x="0" y="801963"/>
                </a:cubicBezTo>
                <a:cubicBezTo>
                  <a:pt x="17087" y="592683"/>
                  <a:pt x="-9914" y="547993"/>
                  <a:pt x="0" y="356433"/>
                </a:cubicBezTo>
                <a:close/>
              </a:path>
              <a:path w="3499348" h="2138557" stroke="0" extrusionOk="0">
                <a:moveTo>
                  <a:pt x="0" y="356433"/>
                </a:moveTo>
                <a:cubicBezTo>
                  <a:pt x="34810" y="143917"/>
                  <a:pt x="177536" y="45332"/>
                  <a:pt x="356433" y="0"/>
                </a:cubicBezTo>
                <a:cubicBezTo>
                  <a:pt x="447150" y="-182"/>
                  <a:pt x="479464" y="-6508"/>
                  <a:pt x="583225" y="0"/>
                </a:cubicBezTo>
                <a:lnTo>
                  <a:pt x="583225" y="0"/>
                </a:lnTo>
                <a:cubicBezTo>
                  <a:pt x="696028" y="18035"/>
                  <a:pt x="884902" y="-8276"/>
                  <a:pt x="1003147" y="0"/>
                </a:cubicBezTo>
                <a:cubicBezTo>
                  <a:pt x="1121392" y="8276"/>
                  <a:pt x="1319789" y="2467"/>
                  <a:pt x="1458062" y="0"/>
                </a:cubicBezTo>
                <a:cubicBezTo>
                  <a:pt x="1712507" y="-16435"/>
                  <a:pt x="1844217" y="15322"/>
                  <a:pt x="2019680" y="0"/>
                </a:cubicBezTo>
                <a:cubicBezTo>
                  <a:pt x="2195143" y="-15322"/>
                  <a:pt x="2286094" y="-618"/>
                  <a:pt x="2530752" y="0"/>
                </a:cubicBezTo>
                <a:cubicBezTo>
                  <a:pt x="2775410" y="618"/>
                  <a:pt x="2889268" y="15652"/>
                  <a:pt x="3142915" y="0"/>
                </a:cubicBezTo>
                <a:cubicBezTo>
                  <a:pt x="3383731" y="-3662"/>
                  <a:pt x="3498852" y="165725"/>
                  <a:pt x="3499348" y="356433"/>
                </a:cubicBezTo>
                <a:cubicBezTo>
                  <a:pt x="3482081" y="493232"/>
                  <a:pt x="3505010" y="699651"/>
                  <a:pt x="3499348" y="819784"/>
                </a:cubicBezTo>
                <a:cubicBezTo>
                  <a:pt x="3493686" y="939917"/>
                  <a:pt x="3512045" y="1137789"/>
                  <a:pt x="3499348" y="1247492"/>
                </a:cubicBezTo>
                <a:lnTo>
                  <a:pt x="3499348" y="1247492"/>
                </a:lnTo>
                <a:cubicBezTo>
                  <a:pt x="3499685" y="1433142"/>
                  <a:pt x="3506829" y="1663402"/>
                  <a:pt x="3499348" y="1782131"/>
                </a:cubicBezTo>
                <a:lnTo>
                  <a:pt x="3499348" y="1782124"/>
                </a:lnTo>
                <a:cubicBezTo>
                  <a:pt x="3532582" y="1986178"/>
                  <a:pt x="3356484" y="2175720"/>
                  <a:pt x="3142915" y="2138557"/>
                </a:cubicBezTo>
                <a:cubicBezTo>
                  <a:pt x="2980267" y="2136999"/>
                  <a:pt x="2798513" y="2162740"/>
                  <a:pt x="2614994" y="2138557"/>
                </a:cubicBezTo>
                <a:cubicBezTo>
                  <a:pt x="2431475" y="2114374"/>
                  <a:pt x="2139310" y="2120905"/>
                  <a:pt x="2019680" y="2138557"/>
                </a:cubicBezTo>
                <a:cubicBezTo>
                  <a:pt x="1900050" y="2156209"/>
                  <a:pt x="1693201" y="2152304"/>
                  <a:pt x="1458062" y="2138557"/>
                </a:cubicBezTo>
                <a:cubicBezTo>
                  <a:pt x="1326296" y="2119114"/>
                  <a:pt x="1162029" y="2159701"/>
                  <a:pt x="1011895" y="2138557"/>
                </a:cubicBezTo>
                <a:cubicBezTo>
                  <a:pt x="861761" y="2117413"/>
                  <a:pt x="732384" y="2156394"/>
                  <a:pt x="583225" y="2138557"/>
                </a:cubicBezTo>
                <a:lnTo>
                  <a:pt x="583225" y="2138557"/>
                </a:lnTo>
                <a:cubicBezTo>
                  <a:pt x="524847" y="2130148"/>
                  <a:pt x="436083" y="2128259"/>
                  <a:pt x="356433" y="2138557"/>
                </a:cubicBezTo>
                <a:cubicBezTo>
                  <a:pt x="156580" y="2128116"/>
                  <a:pt x="9497" y="1959612"/>
                  <a:pt x="0" y="1782124"/>
                </a:cubicBezTo>
                <a:lnTo>
                  <a:pt x="0" y="1782131"/>
                </a:lnTo>
                <a:cubicBezTo>
                  <a:pt x="-309664" y="1716512"/>
                  <a:pt x="-344610" y="1652363"/>
                  <a:pt x="-635412" y="1605201"/>
                </a:cubicBezTo>
                <a:cubicBezTo>
                  <a:pt x="-465350" y="1526707"/>
                  <a:pt x="-454027" y="1515509"/>
                  <a:pt x="-304998" y="1419192"/>
                </a:cubicBezTo>
                <a:cubicBezTo>
                  <a:pt x="-155968" y="1322875"/>
                  <a:pt x="-137346" y="1309132"/>
                  <a:pt x="0" y="1247492"/>
                </a:cubicBezTo>
                <a:cubicBezTo>
                  <a:pt x="7787" y="1134588"/>
                  <a:pt x="-9026" y="988441"/>
                  <a:pt x="0" y="819784"/>
                </a:cubicBezTo>
                <a:cubicBezTo>
                  <a:pt x="9026" y="651127"/>
                  <a:pt x="13209" y="505942"/>
                  <a:pt x="0" y="356433"/>
                </a:cubicBezTo>
                <a:close/>
              </a:path>
            </a:pathLst>
          </a:custGeom>
          <a:solidFill>
            <a:srgbClr val="FFC000"/>
          </a:solidFill>
          <a:ln w="12700" cmpd="sng">
            <a:solidFill>
              <a:srgbClr val="10746F"/>
            </a:solidFill>
            <a:extLst>
              <a:ext uri="{C807C97D-BFC1-408E-A445-0C87EB9F89A2}">
                <ask:lineSketchStyleProps xmlns:ask="http://schemas.microsoft.com/office/drawing/2018/sketchyshapes" sd="4121294153">
                  <a:prstGeom prst="wedgeRoundRectCallout">
                    <a:avLst>
                      <a:gd name="adj1" fmla="val -68158"/>
                      <a:gd name="adj2" fmla="val 25060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9144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Z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to do:</a:t>
            </a:r>
            <a:endParaRPr lang="en-ZA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Tell him 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‘</a:t>
            </a:r>
            <a:r>
              <a:rPr lang="en-ZA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It’s great you’re here looking after your health!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’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Explain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VMMC health benefits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Check</a:t>
            </a:r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eligibility here:</a:t>
            </a:r>
          </a:p>
        </p:txBody>
      </p:sp>
      <p:cxnSp>
        <p:nvCxnSpPr>
          <p:cNvPr id="58" name="Elbow Connector 14">
            <a:extLst>
              <a:ext uri="{FF2B5EF4-FFF2-40B4-BE49-F238E27FC236}">
                <a16:creationId xmlns:a16="http://schemas.microsoft.com/office/drawing/2014/main" id="{EC6F6A40-86FE-4803-BF81-94E942259548}"/>
              </a:ext>
            </a:extLst>
          </p:cNvPr>
          <p:cNvCxnSpPr>
            <a:cxnSpLocks/>
          </p:cNvCxnSpPr>
          <p:nvPr/>
        </p:nvCxnSpPr>
        <p:spPr>
          <a:xfrm rot="5400000">
            <a:off x="6998045" y="4868321"/>
            <a:ext cx="1152276" cy="961131"/>
          </a:xfrm>
          <a:prstGeom prst="bentConnector3">
            <a:avLst>
              <a:gd name="adj1" fmla="val -344"/>
            </a:avLst>
          </a:prstGeom>
          <a:ln w="28575">
            <a:solidFill>
              <a:srgbClr val="10746F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cxnSpLocks/>
          </p:cNvCxnSpPr>
          <p:nvPr/>
        </p:nvCxnSpPr>
        <p:spPr>
          <a:xfrm rot="10800000" flipV="1">
            <a:off x="4235141" y="3523603"/>
            <a:ext cx="812656" cy="299596"/>
          </a:xfrm>
          <a:prstGeom prst="bentConnector3">
            <a:avLst>
              <a:gd name="adj1" fmla="val 98588"/>
            </a:avLst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69780" y="2694114"/>
            <a:ext cx="288032" cy="288032"/>
          </a:xfrm>
          <a:prstGeom prst="ellipse">
            <a:avLst/>
          </a:prstGeom>
          <a:noFill/>
          <a:ln w="19050" cmpd="sng">
            <a:solidFill>
              <a:srgbClr val="BB38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91586" y="4621311"/>
            <a:ext cx="3069726" cy="1179841"/>
          </a:xfrm>
          <a:prstGeom prst="rect">
            <a:avLst/>
          </a:prstGeom>
          <a:solidFill>
            <a:srgbClr val="10746F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bg1"/>
                </a:solidFill>
              </a:rPr>
              <a:t>Over </a:t>
            </a:r>
            <a:r>
              <a:rPr lang="en-ZA" sz="1400" b="1" dirty="0">
                <a:solidFill>
                  <a:schemeClr val="bg1"/>
                </a:solidFill>
              </a:rPr>
              <a:t>16 years old</a:t>
            </a:r>
            <a:r>
              <a:rPr lang="en-ZA" sz="1400" dirty="0">
                <a:solidFill>
                  <a:schemeClr val="bg1"/>
                </a:solidFill>
              </a:rPr>
              <a:t>?</a:t>
            </a:r>
          </a:p>
          <a:p>
            <a:pPr marL="228600" indent="-228600" algn="just"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bg1"/>
                </a:solidFill>
              </a:rPr>
              <a:t>Normal renal function?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bg1"/>
                </a:solidFill>
              </a:rPr>
              <a:t>Fit for surgery? </a:t>
            </a:r>
          </a:p>
        </p:txBody>
      </p:sp>
      <p:sp>
        <p:nvSpPr>
          <p:cNvPr id="52" name="Rectangle: Rounded Corners 65">
            <a:extLst>
              <a:ext uri="{FF2B5EF4-FFF2-40B4-BE49-F238E27FC236}">
                <a16:creationId xmlns:a16="http://schemas.microsoft.com/office/drawing/2014/main" id="{6B743812-1307-4E4E-B4FD-AA4C191C98F8}"/>
              </a:ext>
            </a:extLst>
          </p:cNvPr>
          <p:cNvSpPr/>
          <p:nvPr/>
        </p:nvSpPr>
        <p:spPr>
          <a:xfrm>
            <a:off x="6553631" y="4547734"/>
            <a:ext cx="682882" cy="198122"/>
          </a:xfrm>
          <a:prstGeom prst="round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No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cxnSp>
        <p:nvCxnSpPr>
          <p:cNvPr id="57" name="Elbow Connector 14">
            <a:extLst>
              <a:ext uri="{FF2B5EF4-FFF2-40B4-BE49-F238E27FC236}">
                <a16:creationId xmlns:a16="http://schemas.microsoft.com/office/drawing/2014/main" id="{EC6F6A40-86FE-4803-BF81-94E942259548}"/>
              </a:ext>
            </a:extLst>
          </p:cNvPr>
          <p:cNvCxnSpPr>
            <a:cxnSpLocks/>
          </p:cNvCxnSpPr>
          <p:nvPr/>
        </p:nvCxnSpPr>
        <p:spPr>
          <a:xfrm rot="5400000">
            <a:off x="6991816" y="3594130"/>
            <a:ext cx="1152276" cy="961131"/>
          </a:xfrm>
          <a:prstGeom prst="bentConnector3">
            <a:avLst>
              <a:gd name="adj1" fmla="val -344"/>
            </a:avLst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015278" y="4591522"/>
            <a:ext cx="1918107" cy="1338381"/>
          </a:xfrm>
          <a:prstGeom prst="rect">
            <a:avLst/>
          </a:prstGeom>
          <a:noFill/>
          <a:ln w="381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ZA" b="1" dirty="0">
                <a:solidFill>
                  <a:schemeClr val="tx1"/>
                </a:solidFill>
                <a:latin typeface="+mj-lt"/>
              </a:rPr>
              <a:t>He’s eligible!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ZA" sz="1200" b="1" dirty="0">
                <a:solidFill>
                  <a:srgbClr val="10746F"/>
                </a:solidFill>
                <a:latin typeface="+mj-lt"/>
              </a:rPr>
              <a:t>Make sure he fills in the commitment card &amp; knows where to go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91586" y="3397731"/>
            <a:ext cx="3069726" cy="1130612"/>
          </a:xfrm>
          <a:prstGeom prst="rect">
            <a:avLst/>
          </a:prstGeom>
          <a:solidFill>
            <a:srgbClr val="C00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 algn="just"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bg1"/>
                </a:solidFill>
              </a:rPr>
              <a:t>HIV </a:t>
            </a:r>
            <a:r>
              <a:rPr lang="en-ZA" sz="1400" b="1" dirty="0">
                <a:solidFill>
                  <a:schemeClr val="bg1"/>
                </a:solidFill>
              </a:rPr>
              <a:t>status unknown</a:t>
            </a:r>
            <a:r>
              <a:rPr lang="en-ZA" sz="1400" dirty="0">
                <a:solidFill>
                  <a:schemeClr val="bg1"/>
                </a:solidFill>
              </a:rPr>
              <a:t>?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336800" algn="l"/>
              </a:tabLst>
            </a:pPr>
            <a:r>
              <a:rPr lang="en-ZA" sz="1400" b="1" dirty="0">
                <a:solidFill>
                  <a:schemeClr val="bg1"/>
                </a:solidFill>
              </a:rPr>
              <a:t>HIV+</a:t>
            </a:r>
            <a:r>
              <a:rPr lang="en-ZA" sz="1400" dirty="0">
                <a:solidFill>
                  <a:schemeClr val="bg1"/>
                </a:solidFill>
              </a:rPr>
              <a:t>?</a:t>
            </a:r>
          </a:p>
          <a:p>
            <a:pPr marL="228600" indent="-228600" algn="just">
              <a:buFont typeface="Wingdings" panose="05000000000000000000" pitchFamily="2" charset="2"/>
              <a:buChar char="q"/>
            </a:pPr>
            <a:r>
              <a:rPr lang="en-ZA" sz="1400" b="1" dirty="0">
                <a:solidFill>
                  <a:schemeClr val="bg1"/>
                </a:solidFill>
              </a:rPr>
              <a:t>Possible STI?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043080" y="3300677"/>
            <a:ext cx="1682550" cy="1387694"/>
          </a:xfrm>
          <a:prstGeom prst="rect">
            <a:avLst/>
          </a:prstGeom>
          <a:noFill/>
          <a:ln w="381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Refer for testing or treatment, please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64396B-4CE4-4899-81E1-ABDD13476EE2}"/>
              </a:ext>
            </a:extLst>
          </p:cNvPr>
          <p:cNvSpPr/>
          <p:nvPr/>
        </p:nvSpPr>
        <p:spPr>
          <a:xfrm>
            <a:off x="3850917" y="3389522"/>
            <a:ext cx="689980" cy="33436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82140-A43C-4B5B-B3DB-3F5A8B494F8A}"/>
              </a:ext>
            </a:extLst>
          </p:cNvPr>
          <p:cNvSpPr txBox="1"/>
          <p:nvPr/>
        </p:nvSpPr>
        <p:spPr>
          <a:xfrm>
            <a:off x="3935018" y="3397730"/>
            <a:ext cx="556664" cy="3335427"/>
          </a:xfrm>
          <a:prstGeom prst="rect">
            <a:avLst/>
          </a:prstGeom>
          <a:noFill/>
          <a:effectLst/>
        </p:spPr>
        <p:txBody>
          <a:bodyPr vert="vert270" wrap="square" lIns="108000" tIns="61200" rIns="108000" bIns="61200" rtlCol="0" anchor="ctr">
            <a:spAutoFit/>
          </a:bodyPr>
          <a:lstStyle/>
          <a:p>
            <a:pPr algn="ctr"/>
            <a:r>
              <a:rPr lang="en-US" altLang="ja-JP" sz="22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CHECK ELIGIBILITY</a:t>
            </a:r>
            <a:endParaRPr kumimoji="1" lang="ja-JP" altLang="en-US" sz="22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cxnSp>
        <p:nvCxnSpPr>
          <p:cNvPr id="36" name="Elbow Connector 14">
            <a:extLst>
              <a:ext uri="{FF2B5EF4-FFF2-40B4-BE49-F238E27FC236}">
                <a16:creationId xmlns:a16="http://schemas.microsoft.com/office/drawing/2014/main" id="{35591C40-49FC-4C8B-89DF-C9F5A06BBA06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 rot="10800000" flipV="1">
            <a:off x="4213350" y="2838130"/>
            <a:ext cx="256430" cy="559600"/>
          </a:xfrm>
          <a:prstGeom prst="bentConnector2">
            <a:avLst/>
          </a:prstGeom>
          <a:ln w="28575">
            <a:solidFill>
              <a:srgbClr val="BB3826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31" y="1132383"/>
            <a:ext cx="709780" cy="7097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833320" y="1143350"/>
            <a:ext cx="0" cy="2088000"/>
          </a:xfrm>
          <a:prstGeom prst="line">
            <a:avLst/>
          </a:prstGeom>
          <a:ln>
            <a:solidFill>
              <a:srgbClr val="6A757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8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miling 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451B3008-A996-2BE5-89E4-FF0F2E368C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163" t="18525" r="18411"/>
          <a:stretch/>
        </p:blipFill>
        <p:spPr>
          <a:xfrm>
            <a:off x="4972498" y="-941069"/>
            <a:ext cx="4933503" cy="7798733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9474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-2486" y="2768871"/>
            <a:ext cx="5603558" cy="4116513"/>
          </a:xfrm>
          <a:prstGeom prst="rect">
            <a:avLst/>
          </a:prstGeom>
          <a:solidFill>
            <a:srgbClr val="FFFFFF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601072" cy="1470697"/>
          </a:xfrm>
          <a:prstGeom prst="rect">
            <a:avLst/>
          </a:prstGeom>
          <a:solidFill>
            <a:srgbClr val="10746F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40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lower your </a:t>
            </a:r>
          </a:p>
          <a:p>
            <a:pPr algn="ctr"/>
            <a:r>
              <a:rPr lang="en-ZA" sz="40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for STIs?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1470697"/>
            <a:ext cx="5601072" cy="1299237"/>
          </a:xfrm>
          <a:prstGeom prst="rect">
            <a:avLst/>
          </a:prstGeom>
          <a:solidFill>
            <a:srgbClr val="FDB315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ZA" sz="3600" b="1" dirty="0">
                <a:solidFill>
                  <a:srgbClr val="107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Medical circumcision </a:t>
            </a:r>
          </a:p>
          <a:p>
            <a:pPr algn="r"/>
            <a:r>
              <a:rPr lang="en-ZA" sz="3600" dirty="0">
                <a:solidFill>
                  <a:srgbClr val="107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protect you </a:t>
            </a:r>
            <a:r>
              <a:rPr lang="en-ZA" sz="3600" b="1" dirty="0">
                <a:solidFill>
                  <a:srgbClr val="107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life!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0052" y="2708920"/>
            <a:ext cx="5311020" cy="464424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4.4 million men are proof it works – join them!</a:t>
            </a:r>
          </a:p>
        </p:txBody>
      </p:sp>
      <p:cxnSp>
        <p:nvCxnSpPr>
          <p:cNvPr id="15" name="Elbow Connector 14"/>
          <p:cNvCxnSpPr>
            <a:cxnSpLocks/>
          </p:cNvCxnSpPr>
          <p:nvPr/>
        </p:nvCxnSpPr>
        <p:spPr>
          <a:xfrm rot="10800000" flipV="1">
            <a:off x="451315" y="2420888"/>
            <a:ext cx="180000" cy="540000"/>
          </a:xfrm>
          <a:prstGeom prst="bentConnector3">
            <a:avLst>
              <a:gd name="adj1" fmla="val 248083"/>
            </a:avLst>
          </a:prstGeom>
          <a:ln w="28575">
            <a:solidFill>
              <a:srgbClr val="10746F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90052" y="5228530"/>
            <a:ext cx="3973117" cy="2232918"/>
            <a:chOff x="187795" y="2780258"/>
            <a:chExt cx="3973117" cy="2232918"/>
          </a:xfrm>
        </p:grpSpPr>
        <p:grpSp>
          <p:nvGrpSpPr>
            <p:cNvPr id="21" name="Group 20"/>
            <p:cNvGrpSpPr/>
            <p:nvPr/>
          </p:nvGrpSpPr>
          <p:grpSpPr>
            <a:xfrm>
              <a:off x="187795" y="2780258"/>
              <a:ext cx="3973117" cy="2232918"/>
              <a:chOff x="663622" y="2249152"/>
              <a:chExt cx="3973117" cy="223291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64331" y="2249152"/>
                <a:ext cx="3672408" cy="223291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 sz="1400" b="1" dirty="0">
                  <a:solidFill>
                    <a:srgbClr val="6A757F"/>
                  </a:solidFill>
                  <a:latin typeface="+mj-lt"/>
                </a:endParaRPr>
              </a:p>
              <a:p>
                <a:endParaRPr lang="en-ZA" sz="300" b="1" dirty="0">
                  <a:solidFill>
                    <a:srgbClr val="6A757F"/>
                  </a:solidFill>
                  <a:latin typeface="+mj-lt"/>
                </a:endParaRPr>
              </a:p>
              <a:p>
                <a:r>
                  <a:rPr lang="en-ZA" sz="1400" b="1" dirty="0">
                    <a:solidFill>
                      <a:srgbClr val="6A75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Reduce your risk of HIV and STIs</a:t>
                </a:r>
              </a:p>
              <a:p>
                <a:endParaRPr lang="en-ZA" sz="1400" b="1" dirty="0">
                  <a:solidFill>
                    <a:srgbClr val="6A75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ZA" sz="1400" b="1" dirty="0">
                    <a:solidFill>
                      <a:srgbClr val="6A75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Improve your sexual performance</a:t>
                </a:r>
              </a:p>
              <a:p>
                <a:endParaRPr lang="en-ZA" sz="1400" b="1" dirty="0">
                  <a:solidFill>
                    <a:srgbClr val="6A75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ZA" sz="1400" b="1" dirty="0">
                    <a:solidFill>
                      <a:srgbClr val="6A75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Protect your partner from cervical cancer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tx1">
                    <a:lumMod val="50000"/>
                    <a:lumOff val="5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22" y="2537518"/>
                <a:ext cx="291993" cy="291993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5" y="3482670"/>
              <a:ext cx="291993" cy="29199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1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5" y="3896716"/>
              <a:ext cx="291993" cy="29199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32520" y="3224946"/>
            <a:ext cx="1395782" cy="688547"/>
            <a:chOff x="5688156" y="846035"/>
            <a:chExt cx="1395782" cy="68854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56" y="949085"/>
              <a:ext cx="457895" cy="457895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6146051" y="846035"/>
              <a:ext cx="937887" cy="68854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ZA" sz="1400" b="1" dirty="0">
                  <a:solidFill>
                    <a:srgbClr val="6A757F"/>
                  </a:solidFill>
                </a:rPr>
                <a:t>Quick &amp; once-off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76611" y="3244173"/>
            <a:ext cx="1240132" cy="688547"/>
            <a:chOff x="7259101" y="832068"/>
            <a:chExt cx="1240132" cy="68854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101" y="897860"/>
              <a:ext cx="553291" cy="5532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7696009" y="832068"/>
              <a:ext cx="803224" cy="68854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ZA" sz="1400" b="1" dirty="0">
                  <a:solidFill>
                    <a:srgbClr val="6A757F"/>
                  </a:solidFill>
                </a:rPr>
                <a:t>Free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4130280" y="3238372"/>
            <a:ext cx="803224" cy="688547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400" b="1" dirty="0">
                <a:solidFill>
                  <a:srgbClr val="6A757F"/>
                </a:solidFill>
              </a:rPr>
              <a:t>Safe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2018" y="4964020"/>
            <a:ext cx="5628642" cy="264844"/>
          </a:xfrm>
          <a:prstGeom prst="rect">
            <a:avLst/>
          </a:prstGeom>
          <a:solidFill>
            <a:srgbClr val="E2E3E4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600" b="1" dirty="0">
                <a:solidFill>
                  <a:srgbClr val="6A757F"/>
                </a:solidFill>
              </a:rPr>
              <a:t>What you gain: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05" y="4089129"/>
            <a:ext cx="5593667" cy="737956"/>
          </a:xfrm>
          <a:prstGeom prst="rect">
            <a:avLst/>
          </a:prstGeom>
          <a:solidFill>
            <a:srgbClr val="BB3826"/>
          </a:solidFill>
          <a:ln w="9525" cmpd="sng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5720" rIns="9144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your nurse/doctor:</a:t>
            </a:r>
          </a:p>
        </p:txBody>
      </p:sp>
      <p:sp>
        <p:nvSpPr>
          <p:cNvPr id="53" name="Rounded Rectangle 52"/>
          <p:cNvSpPr/>
          <p:nvPr/>
        </p:nvSpPr>
        <p:spPr>
          <a:xfrm rot="21240983">
            <a:off x="7927059" y="6189063"/>
            <a:ext cx="1963832" cy="341574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10746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1400" b="1" dirty="0">
                <a:solidFill>
                  <a:srgbClr val="10746F"/>
                </a:solidFill>
              </a:rPr>
              <a:t>DOH APPROVED</a:t>
            </a:r>
          </a:p>
        </p:txBody>
      </p:sp>
      <p:sp>
        <p:nvSpPr>
          <p:cNvPr id="3" name="AutoShape 124">
            <a:extLst>
              <a:ext uri="{FF2B5EF4-FFF2-40B4-BE49-F238E27FC236}">
                <a16:creationId xmlns:a16="http://schemas.microsoft.com/office/drawing/2014/main" id="{468353BC-BAC4-41BC-85E5-0ACC1D45C3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6" name="Google Shape;1603;p37">
            <a:extLst>
              <a:ext uri="{FF2B5EF4-FFF2-40B4-BE49-F238E27FC236}">
                <a16:creationId xmlns:a16="http://schemas.microsoft.com/office/drawing/2014/main" id="{F6FA1EE0-A40C-4792-9458-AC0542F95C87}"/>
              </a:ext>
            </a:extLst>
          </p:cNvPr>
          <p:cNvSpPr/>
          <p:nvPr/>
        </p:nvSpPr>
        <p:spPr>
          <a:xfrm>
            <a:off x="3718874" y="3329707"/>
            <a:ext cx="511955" cy="456184"/>
          </a:xfrm>
          <a:custGeom>
            <a:avLst/>
            <a:gdLst/>
            <a:ahLst/>
            <a:cxnLst/>
            <a:rect l="l" t="t" r="r" b="b"/>
            <a:pathLst>
              <a:path w="306028" h="272690" extrusionOk="0">
                <a:moveTo>
                  <a:pt x="155336" y="130175"/>
                </a:moveTo>
                <a:lnTo>
                  <a:pt x="163100" y="130175"/>
                </a:lnTo>
                <a:cubicBezTo>
                  <a:pt x="165687" y="130175"/>
                  <a:pt x="167905" y="131969"/>
                  <a:pt x="167905" y="134479"/>
                </a:cubicBezTo>
                <a:cubicBezTo>
                  <a:pt x="167905" y="136990"/>
                  <a:pt x="165687" y="139142"/>
                  <a:pt x="163100" y="139142"/>
                </a:cubicBezTo>
                <a:lnTo>
                  <a:pt x="155336" y="139142"/>
                </a:lnTo>
                <a:cubicBezTo>
                  <a:pt x="152748" y="139142"/>
                  <a:pt x="150530" y="141294"/>
                  <a:pt x="150530" y="143805"/>
                </a:cubicBezTo>
                <a:lnTo>
                  <a:pt x="150530" y="201912"/>
                </a:lnTo>
                <a:cubicBezTo>
                  <a:pt x="150530" y="204422"/>
                  <a:pt x="152748" y="206574"/>
                  <a:pt x="155336" y="206574"/>
                </a:cubicBezTo>
                <a:lnTo>
                  <a:pt x="163100" y="206574"/>
                </a:lnTo>
                <a:cubicBezTo>
                  <a:pt x="165687" y="206574"/>
                  <a:pt x="167905" y="208368"/>
                  <a:pt x="167905" y="211237"/>
                </a:cubicBezTo>
                <a:cubicBezTo>
                  <a:pt x="167905" y="213748"/>
                  <a:pt x="165687" y="215541"/>
                  <a:pt x="163100" y="215541"/>
                </a:cubicBezTo>
                <a:lnTo>
                  <a:pt x="155336" y="215541"/>
                </a:lnTo>
                <a:cubicBezTo>
                  <a:pt x="147573" y="215541"/>
                  <a:pt x="141288" y="209444"/>
                  <a:pt x="141288" y="201912"/>
                </a:cubicBezTo>
                <a:lnTo>
                  <a:pt x="141288" y="143805"/>
                </a:lnTo>
                <a:cubicBezTo>
                  <a:pt x="141288" y="136273"/>
                  <a:pt x="147573" y="130175"/>
                  <a:pt x="155336" y="130175"/>
                </a:cubicBezTo>
                <a:close/>
                <a:moveTo>
                  <a:pt x="224172" y="58891"/>
                </a:moveTo>
                <a:cubicBezTo>
                  <a:pt x="220927" y="58891"/>
                  <a:pt x="218403" y="58891"/>
                  <a:pt x="216600" y="59250"/>
                </a:cubicBezTo>
                <a:cubicBezTo>
                  <a:pt x="218042" y="66419"/>
                  <a:pt x="220206" y="80399"/>
                  <a:pt x="218764" y="87569"/>
                </a:cubicBezTo>
                <a:cubicBezTo>
                  <a:pt x="215518" y="100832"/>
                  <a:pt x="205421" y="112303"/>
                  <a:pt x="196767" y="121982"/>
                </a:cubicBezTo>
                <a:cubicBezTo>
                  <a:pt x="191358" y="128076"/>
                  <a:pt x="185228" y="134887"/>
                  <a:pt x="185228" y="138113"/>
                </a:cubicBezTo>
                <a:lnTo>
                  <a:pt x="185228" y="200486"/>
                </a:lnTo>
                <a:cubicBezTo>
                  <a:pt x="185228" y="203712"/>
                  <a:pt x="188113" y="206580"/>
                  <a:pt x="191358" y="206580"/>
                </a:cubicBezTo>
                <a:lnTo>
                  <a:pt x="274295" y="206580"/>
                </a:lnTo>
                <a:cubicBezTo>
                  <a:pt x="274656" y="206580"/>
                  <a:pt x="274656" y="206222"/>
                  <a:pt x="275016" y="206222"/>
                </a:cubicBezTo>
                <a:cubicBezTo>
                  <a:pt x="280425" y="205863"/>
                  <a:pt x="284392" y="201561"/>
                  <a:pt x="284392" y="195826"/>
                </a:cubicBezTo>
                <a:cubicBezTo>
                  <a:pt x="284392" y="194034"/>
                  <a:pt x="284031" y="192600"/>
                  <a:pt x="283310" y="190807"/>
                </a:cubicBezTo>
                <a:cubicBezTo>
                  <a:pt x="282589" y="189374"/>
                  <a:pt x="282589" y="187940"/>
                  <a:pt x="282950" y="186506"/>
                </a:cubicBezTo>
                <a:cubicBezTo>
                  <a:pt x="283671" y="185430"/>
                  <a:pt x="284753" y="184355"/>
                  <a:pt x="286195" y="183997"/>
                </a:cubicBezTo>
                <a:cubicBezTo>
                  <a:pt x="291243" y="182921"/>
                  <a:pt x="294849" y="178978"/>
                  <a:pt x="294849" y="173601"/>
                </a:cubicBezTo>
                <a:cubicBezTo>
                  <a:pt x="294849" y="171092"/>
                  <a:pt x="293767" y="168583"/>
                  <a:pt x="291604" y="166432"/>
                </a:cubicBezTo>
                <a:cubicBezTo>
                  <a:pt x="290883" y="165356"/>
                  <a:pt x="290522" y="164281"/>
                  <a:pt x="290883" y="162847"/>
                </a:cubicBezTo>
                <a:cubicBezTo>
                  <a:pt x="290883" y="161772"/>
                  <a:pt x="291243" y="160338"/>
                  <a:pt x="292325" y="159621"/>
                </a:cubicBezTo>
                <a:cubicBezTo>
                  <a:pt x="295210" y="157829"/>
                  <a:pt x="296652" y="154602"/>
                  <a:pt x="296652" y="151376"/>
                </a:cubicBezTo>
                <a:cubicBezTo>
                  <a:pt x="296652" y="147075"/>
                  <a:pt x="294849" y="144924"/>
                  <a:pt x="293046" y="144207"/>
                </a:cubicBezTo>
                <a:cubicBezTo>
                  <a:pt x="291243" y="143131"/>
                  <a:pt x="290161" y="141339"/>
                  <a:pt x="289801" y="139188"/>
                </a:cubicBezTo>
                <a:cubicBezTo>
                  <a:pt x="289801" y="137396"/>
                  <a:pt x="290522" y="135245"/>
                  <a:pt x="291964" y="133811"/>
                </a:cubicBezTo>
                <a:cubicBezTo>
                  <a:pt x="293046" y="133453"/>
                  <a:pt x="295570" y="130944"/>
                  <a:pt x="295570" y="125566"/>
                </a:cubicBezTo>
                <a:cubicBezTo>
                  <a:pt x="295570" y="120189"/>
                  <a:pt x="291604" y="116246"/>
                  <a:pt x="287998" y="116246"/>
                </a:cubicBezTo>
                <a:lnTo>
                  <a:pt x="241120" y="116246"/>
                </a:lnTo>
                <a:cubicBezTo>
                  <a:pt x="239678" y="116246"/>
                  <a:pt x="238236" y="115529"/>
                  <a:pt x="237154" y="114454"/>
                </a:cubicBezTo>
                <a:cubicBezTo>
                  <a:pt x="236433" y="113378"/>
                  <a:pt x="236433" y="111945"/>
                  <a:pt x="236793" y="110511"/>
                </a:cubicBezTo>
                <a:cubicBezTo>
                  <a:pt x="237514" y="106568"/>
                  <a:pt x="240399" y="96172"/>
                  <a:pt x="238957" y="83626"/>
                </a:cubicBezTo>
                <a:cubicBezTo>
                  <a:pt x="237514" y="69645"/>
                  <a:pt x="231745" y="58891"/>
                  <a:pt x="224172" y="58891"/>
                </a:cubicBezTo>
                <a:close/>
                <a:moveTo>
                  <a:pt x="224533" y="49571"/>
                </a:moveTo>
                <a:cubicBezTo>
                  <a:pt x="236793" y="50288"/>
                  <a:pt x="246529" y="63552"/>
                  <a:pt x="248332" y="82909"/>
                </a:cubicBezTo>
                <a:cubicBezTo>
                  <a:pt x="249054" y="92587"/>
                  <a:pt x="247972" y="101191"/>
                  <a:pt x="247251" y="107284"/>
                </a:cubicBezTo>
                <a:lnTo>
                  <a:pt x="287998" y="107284"/>
                </a:lnTo>
                <a:cubicBezTo>
                  <a:pt x="297013" y="107284"/>
                  <a:pt x="304946" y="115529"/>
                  <a:pt x="304946" y="125566"/>
                </a:cubicBezTo>
                <a:cubicBezTo>
                  <a:pt x="304946" y="131660"/>
                  <a:pt x="302782" y="135962"/>
                  <a:pt x="300979" y="138471"/>
                </a:cubicBezTo>
                <a:cubicBezTo>
                  <a:pt x="303864" y="141339"/>
                  <a:pt x="306028" y="145999"/>
                  <a:pt x="306028" y="151376"/>
                </a:cubicBezTo>
                <a:cubicBezTo>
                  <a:pt x="306028" y="155678"/>
                  <a:pt x="304225" y="160338"/>
                  <a:pt x="301340" y="163922"/>
                </a:cubicBezTo>
                <a:cubicBezTo>
                  <a:pt x="302782" y="166790"/>
                  <a:pt x="303864" y="170375"/>
                  <a:pt x="303864" y="173601"/>
                </a:cubicBezTo>
                <a:cubicBezTo>
                  <a:pt x="303864" y="181129"/>
                  <a:pt x="299537" y="187940"/>
                  <a:pt x="293046" y="191166"/>
                </a:cubicBezTo>
                <a:cubicBezTo>
                  <a:pt x="293767" y="192958"/>
                  <a:pt x="293767" y="194392"/>
                  <a:pt x="293767" y="195826"/>
                </a:cubicBezTo>
                <a:cubicBezTo>
                  <a:pt x="293767" y="206222"/>
                  <a:pt x="286195" y="214466"/>
                  <a:pt x="275738" y="215542"/>
                </a:cubicBezTo>
                <a:cubicBezTo>
                  <a:pt x="275377" y="215542"/>
                  <a:pt x="275016" y="215542"/>
                  <a:pt x="274295" y="215542"/>
                </a:cubicBezTo>
                <a:lnTo>
                  <a:pt x="191358" y="215542"/>
                </a:lnTo>
                <a:cubicBezTo>
                  <a:pt x="182704" y="215542"/>
                  <a:pt x="176213" y="209089"/>
                  <a:pt x="176213" y="200486"/>
                </a:cubicBezTo>
                <a:lnTo>
                  <a:pt x="176213" y="138113"/>
                </a:lnTo>
                <a:cubicBezTo>
                  <a:pt x="176213" y="131302"/>
                  <a:pt x="181983" y="124491"/>
                  <a:pt x="189916" y="115888"/>
                </a:cubicBezTo>
                <a:cubicBezTo>
                  <a:pt x="197849" y="106926"/>
                  <a:pt x="207224" y="96530"/>
                  <a:pt x="209749" y="85418"/>
                </a:cubicBezTo>
                <a:cubicBezTo>
                  <a:pt x="211191" y="79683"/>
                  <a:pt x="208306" y="64985"/>
                  <a:pt x="206503" y="56741"/>
                </a:cubicBezTo>
                <a:cubicBezTo>
                  <a:pt x="206143" y="54948"/>
                  <a:pt x="207224" y="53156"/>
                  <a:pt x="208667" y="52081"/>
                </a:cubicBezTo>
                <a:cubicBezTo>
                  <a:pt x="209749" y="51722"/>
                  <a:pt x="213715" y="49213"/>
                  <a:pt x="224533" y="49571"/>
                </a:cubicBezTo>
                <a:close/>
                <a:moveTo>
                  <a:pt x="84446" y="0"/>
                </a:moveTo>
                <a:cubicBezTo>
                  <a:pt x="111512" y="0"/>
                  <a:pt x="137135" y="13311"/>
                  <a:pt x="153014" y="35255"/>
                </a:cubicBezTo>
                <a:cubicBezTo>
                  <a:pt x="168892" y="13311"/>
                  <a:pt x="194515" y="0"/>
                  <a:pt x="221581" y="0"/>
                </a:cubicBezTo>
                <a:cubicBezTo>
                  <a:pt x="268135" y="0"/>
                  <a:pt x="306027" y="37774"/>
                  <a:pt x="306027" y="84181"/>
                </a:cubicBezTo>
                <a:cubicBezTo>
                  <a:pt x="306027" y="86340"/>
                  <a:pt x="306027" y="88498"/>
                  <a:pt x="305666" y="90657"/>
                </a:cubicBezTo>
                <a:cubicBezTo>
                  <a:pt x="305666" y="93175"/>
                  <a:pt x="303501" y="95334"/>
                  <a:pt x="300975" y="94974"/>
                </a:cubicBezTo>
                <a:cubicBezTo>
                  <a:pt x="298449" y="94614"/>
                  <a:pt x="296284" y="92815"/>
                  <a:pt x="296644" y="90297"/>
                </a:cubicBezTo>
                <a:cubicBezTo>
                  <a:pt x="296644" y="88139"/>
                  <a:pt x="296644" y="85980"/>
                  <a:pt x="296644" y="84181"/>
                </a:cubicBezTo>
                <a:cubicBezTo>
                  <a:pt x="296644" y="42810"/>
                  <a:pt x="263083" y="9353"/>
                  <a:pt x="221581" y="9353"/>
                </a:cubicBezTo>
                <a:cubicBezTo>
                  <a:pt x="195237" y="9353"/>
                  <a:pt x="170336" y="23384"/>
                  <a:pt x="156983" y="46048"/>
                </a:cubicBezTo>
                <a:cubicBezTo>
                  <a:pt x="156262" y="47847"/>
                  <a:pt x="154457" y="48566"/>
                  <a:pt x="153014" y="48566"/>
                </a:cubicBezTo>
                <a:cubicBezTo>
                  <a:pt x="151570" y="48566"/>
                  <a:pt x="149766" y="47847"/>
                  <a:pt x="149044" y="46048"/>
                </a:cubicBezTo>
                <a:cubicBezTo>
                  <a:pt x="135330" y="23384"/>
                  <a:pt x="110790" y="9353"/>
                  <a:pt x="84446" y="9353"/>
                </a:cubicBezTo>
                <a:cubicBezTo>
                  <a:pt x="42945" y="9353"/>
                  <a:pt x="9383" y="42810"/>
                  <a:pt x="9383" y="84181"/>
                </a:cubicBezTo>
                <a:cubicBezTo>
                  <a:pt x="9383" y="167643"/>
                  <a:pt x="133887" y="250386"/>
                  <a:pt x="153014" y="262617"/>
                </a:cubicBezTo>
                <a:cubicBezTo>
                  <a:pt x="159510" y="258660"/>
                  <a:pt x="177554" y="246788"/>
                  <a:pt x="198485" y="229880"/>
                </a:cubicBezTo>
                <a:cubicBezTo>
                  <a:pt x="200650" y="228441"/>
                  <a:pt x="203537" y="228441"/>
                  <a:pt x="204981" y="230600"/>
                </a:cubicBezTo>
                <a:cubicBezTo>
                  <a:pt x="206424" y="232398"/>
                  <a:pt x="206424" y="235636"/>
                  <a:pt x="204259" y="237075"/>
                </a:cubicBezTo>
                <a:cubicBezTo>
                  <a:pt x="177554" y="258660"/>
                  <a:pt x="155540" y="271971"/>
                  <a:pt x="155540" y="271971"/>
                </a:cubicBezTo>
                <a:cubicBezTo>
                  <a:pt x="154818" y="272331"/>
                  <a:pt x="154096" y="272690"/>
                  <a:pt x="153014" y="272690"/>
                </a:cubicBezTo>
                <a:cubicBezTo>
                  <a:pt x="152292" y="272690"/>
                  <a:pt x="151570" y="272331"/>
                  <a:pt x="150488" y="271971"/>
                </a:cubicBezTo>
                <a:cubicBezTo>
                  <a:pt x="144353" y="268373"/>
                  <a:pt x="0" y="179515"/>
                  <a:pt x="0" y="84181"/>
                </a:cubicBezTo>
                <a:cubicBezTo>
                  <a:pt x="0" y="37774"/>
                  <a:pt x="37892" y="0"/>
                  <a:pt x="8444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34820" y="3644789"/>
            <a:ext cx="3166770" cy="3014280"/>
          </a:xfrm>
          <a:custGeom>
            <a:avLst/>
            <a:gdLst>
              <a:gd name="connsiteX0" fmla="*/ -784092 w 3166770"/>
              <a:gd name="connsiteY0" fmla="*/ 766953 h 3014280"/>
              <a:gd name="connsiteX1" fmla="*/ -291551 w 3166770"/>
              <a:gd name="connsiteY1" fmla="*/ 769600 h 3014280"/>
              <a:gd name="connsiteX2" fmla="*/ 200991 w 3166770"/>
              <a:gd name="connsiteY2" fmla="*/ 772246 h 3014280"/>
              <a:gd name="connsiteX3" fmla="*/ 2169284 w 3166770"/>
              <a:gd name="connsiteY3" fmla="*/ 106977 h 3014280"/>
              <a:gd name="connsiteX4" fmla="*/ 3087191 w 3166770"/>
              <a:gd name="connsiteY4" fmla="*/ 1978930 h 3014280"/>
              <a:gd name="connsiteX5" fmla="*/ 1266040 w 3166770"/>
              <a:gd name="connsiteY5" fmla="*/ 2983699 h 3014280"/>
              <a:gd name="connsiteX6" fmla="*/ 12429 w 3166770"/>
              <a:gd name="connsiteY6" fmla="*/ 1318675 h 3014280"/>
              <a:gd name="connsiteX7" fmla="*/ -401762 w 3166770"/>
              <a:gd name="connsiteY7" fmla="*/ 1031780 h 3014280"/>
              <a:gd name="connsiteX8" fmla="*/ -784092 w 3166770"/>
              <a:gd name="connsiteY8" fmla="*/ 766953 h 301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770" h="3014280" fill="none" extrusionOk="0">
                <a:moveTo>
                  <a:pt x="-784092" y="766953"/>
                </a:moveTo>
                <a:cubicBezTo>
                  <a:pt x="-568920" y="764058"/>
                  <a:pt x="-526922" y="788643"/>
                  <a:pt x="-291551" y="769600"/>
                </a:cubicBezTo>
                <a:cubicBezTo>
                  <a:pt x="-56180" y="750556"/>
                  <a:pt x="84538" y="761098"/>
                  <a:pt x="200991" y="772246"/>
                </a:cubicBezTo>
                <a:cubicBezTo>
                  <a:pt x="713520" y="-28044"/>
                  <a:pt x="1514350" y="-70408"/>
                  <a:pt x="2169284" y="106977"/>
                </a:cubicBezTo>
                <a:cubicBezTo>
                  <a:pt x="2861882" y="426608"/>
                  <a:pt x="3289658" y="1171111"/>
                  <a:pt x="3087191" y="1978930"/>
                </a:cubicBezTo>
                <a:cubicBezTo>
                  <a:pt x="2776288" y="2717012"/>
                  <a:pt x="1886712" y="3215959"/>
                  <a:pt x="1266040" y="2983699"/>
                </a:cubicBezTo>
                <a:cubicBezTo>
                  <a:pt x="408933" y="2826334"/>
                  <a:pt x="-112178" y="2122041"/>
                  <a:pt x="12429" y="1318675"/>
                </a:cubicBezTo>
                <a:cubicBezTo>
                  <a:pt x="-114836" y="1240186"/>
                  <a:pt x="-326848" y="1113690"/>
                  <a:pt x="-401762" y="1031780"/>
                </a:cubicBezTo>
                <a:cubicBezTo>
                  <a:pt x="-476676" y="949870"/>
                  <a:pt x="-707312" y="828703"/>
                  <a:pt x="-784092" y="766953"/>
                </a:cubicBezTo>
                <a:close/>
              </a:path>
              <a:path w="3166770" h="3014280" stroke="0" extrusionOk="0">
                <a:moveTo>
                  <a:pt x="-784092" y="766953"/>
                </a:moveTo>
                <a:cubicBezTo>
                  <a:pt x="-552517" y="761974"/>
                  <a:pt x="-408988" y="759018"/>
                  <a:pt x="-291551" y="769600"/>
                </a:cubicBezTo>
                <a:cubicBezTo>
                  <a:pt x="-174114" y="780182"/>
                  <a:pt x="34954" y="754468"/>
                  <a:pt x="200991" y="772246"/>
                </a:cubicBezTo>
                <a:cubicBezTo>
                  <a:pt x="670532" y="-26428"/>
                  <a:pt x="1535378" y="-153780"/>
                  <a:pt x="2169284" y="106977"/>
                </a:cubicBezTo>
                <a:cubicBezTo>
                  <a:pt x="3015293" y="418672"/>
                  <a:pt x="3354294" y="1162079"/>
                  <a:pt x="3087191" y="1978930"/>
                </a:cubicBezTo>
                <a:cubicBezTo>
                  <a:pt x="2824747" y="2835189"/>
                  <a:pt x="2074431" y="3165148"/>
                  <a:pt x="1266040" y="2983699"/>
                </a:cubicBezTo>
                <a:cubicBezTo>
                  <a:pt x="421717" y="2976026"/>
                  <a:pt x="-69036" y="2268728"/>
                  <a:pt x="12429" y="1318675"/>
                </a:cubicBezTo>
                <a:cubicBezTo>
                  <a:pt x="-145713" y="1209032"/>
                  <a:pt x="-247036" y="1138719"/>
                  <a:pt x="-393797" y="1037297"/>
                </a:cubicBezTo>
                <a:cubicBezTo>
                  <a:pt x="-540558" y="935875"/>
                  <a:pt x="-698680" y="820176"/>
                  <a:pt x="-784092" y="766953"/>
                </a:cubicBezTo>
                <a:close/>
              </a:path>
            </a:pathLst>
          </a:custGeom>
          <a:solidFill>
            <a:srgbClr val="146942"/>
          </a:solidFill>
          <a:ln w="9525" cmpd="sng">
            <a:solidFill>
              <a:srgbClr val="D9D9D9"/>
            </a:solidFill>
            <a:extLst>
              <a:ext uri="{C807C97D-BFC1-408E-A445-0C87EB9F89A2}">
                <ask:lineSketchStyleProps xmlns:ask="http://schemas.microsoft.com/office/drawing/2018/sketchyshapes" sd="187418209">
                  <a:prstGeom prst="wedgeEllipseCallout">
                    <a:avLst>
                      <a:gd name="adj1" fmla="val -74760"/>
                      <a:gd name="adj2" fmla="val -245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know about medical circumcision. </a:t>
            </a:r>
          </a:p>
          <a:p>
            <a:pPr algn="ctr"/>
            <a:endParaRPr lang="en-ZA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ZA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tell me more?</a:t>
            </a:r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B466E455-DC6D-21BB-CAB0-672701E038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80" y="6334592"/>
            <a:ext cx="1415626" cy="5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6&quot;&gt;&lt;elem m_fUsage=&quot;1.62900000000000000000E+000&quot;&gt;&lt;m_ppcolschidx val=&quot;0&quot;/&gt;&lt;m_rgb r=&quot;ff&quot; g=&quot;f0&quot; b=&quot;ec&quot;/&gt;&lt;/elem&gt;&lt;elem m_fUsage=&quot;1.00000000000000000000E+000&quot;&gt;&lt;m_ppcolschidx val=&quot;0&quot;/&gt;&lt;m_rgb r=&quot;f4&quot; g=&quot;f4&quot; b=&quot;f4&quot;/&gt;&lt;/elem&gt;&lt;elem m_fUsage=&quot;8.10000000000000050000E-001&quot;&gt;&lt;m_ppcolschidx val=&quot;0&quot;/&gt;&lt;m_rgb r=&quot;f8&quot; g=&quot;f9&quot; b=&quot;f2&quot;/&gt;&lt;/elem&gt;&lt;elem m_fUsage=&quot;6.56100000000000130000E-001&quot;&gt;&lt;m_ppcolschidx val=&quot;0&quot;/&gt;&lt;m_rgb r=&quot;fe&quot; g=&quot;8e&quot; b=&quot;7a&quot;/&gt;&lt;/elem&gt;&lt;elem m_fUsage=&quot;6.45068716996665790000E-001&quot;&gt;&lt;m_ppcolschidx val=&quot;0&quot;/&gt;&lt;m_rgb r=&quot;78&quot; g=&quot;0&quot; b=&quot;0&quot;/&gt;&lt;/elem&gt;&lt;elem m_fUsage=&quot;5.90490000000000180000E-001&quot;&gt;&lt;m_ppcolschidx val=&quot;0&quot;/&gt;&lt;m_rgb r=&quot;e8&quot; g=&quot;ba&quot; b=&quot;b5&quot;/&gt;&lt;/elem&gt;&lt;elem m_fUsage=&quot;5.31441000000000160000E-001&quot;&gt;&lt;m_ppcolschidx val=&quot;0&quot;/&gt;&lt;m_rgb r=&quot;82&quot; g=&quot;a0&quot; b=&quot;a0&quot;/&gt;&lt;/elem&gt;&lt;elem m_fUsage=&quot;4.98773075396999220000E-001&quot;&gt;&lt;m_ppcolschidx val=&quot;0&quot;/&gt;&lt;m_rgb r=&quot;a0&quot; g=&quot;b4&quot; b=&quot;64&quot;/&gt;&lt;/elem&gt;&lt;elem m_fUsage=&quot;4.30467210000000160000E-001&quot;&gt;&lt;m_ppcolschidx val=&quot;0&quot;/&gt;&lt;m_rgb r=&quot;4b&quot; g=&quot;4b&quot; b=&quot;4b&quot;/&gt;&lt;/elem&gt;&lt;elem m_fUsage=&quot;3.87420489000000150000E-001&quot;&gt;&lt;m_ppcolschidx val=&quot;0&quot;/&gt;&lt;m_rgb r=&quot;0&quot; g=&quot;5e&quot; b=&quot;bb&quot;/&gt;&lt;/elem&gt;&lt;elem m_fUsage=&quot;3.13810596090000170000E-001&quot;&gt;&lt;m_ppcolschidx val=&quot;0&quot;/&gt;&lt;m_rgb r=&quot;5f&quot; g=&quot;6e&quot; b=&quot;37&quot;/&gt;&lt;/elem&gt;&lt;elem m_fUsage=&quot;2.82429536481000170000E-001&quot;&gt;&lt;m_ppcolschidx val=&quot;0&quot;/&gt;&lt;m_rgb r=&quot;c1&quot; g=&quot;c9&quot; b=&quot;57&quot;/&gt;&lt;/elem&gt;&lt;elem m_fUsage=&quot;2.54186582832900130000E-001&quot;&gt;&lt;m_ppcolschidx val=&quot;0&quot;/&gt;&lt;m_rgb r=&quot;94&quot; g=&quot;c9&quot; b=&quot;ff&quot;/&gt;&lt;/elem&gt;&lt;elem m_fUsage=&quot;2.28767924549610120000E-001&quot;&gt;&lt;m_ppcolschidx val=&quot;0&quot;/&gt;&lt;m_rgb r=&quot;0&quot; g=&quot;28&quot; b=&quot;50&quot;/&gt;&lt;/elem&gt;&lt;elem m_fUsage=&quot;2.05891132094649100000E-001&quot;&gt;&lt;m_ppcolschidx val=&quot;0&quot;/&gt;&lt;m_rgb r=&quot;e2&quot; g=&quot;50&quot; b=&quot;e2&quot;/&gt;&lt;/elem&gt;&lt;elem m_fUsage=&quot;1.85302018885184190000E-001&quot;&gt;&lt;m_ppcolschidx val=&quot;0&quot;/&gt;&lt;m_rgb r=&quot;d4&quot; g=&quot;e9&quot; b=&quot;ff&quot;/&gt;&lt;/elem&gt;&lt;/m_vecMRU&gt;&lt;/m_mruColor&gt;&lt;m_mapectfillschemeMRU&gt;&lt;key val=&quot;0&quot;/&gt;&lt;elem&gt;&lt;m_nPartnerID val=&quot;530&quot;/&gt;&lt;m_nIndex val=&quot;2&quot;/&gt;&lt;/elem&gt;&lt;key val=&quot;1&quot;/&gt;&lt;elem&gt;&lt;m_nPartnerID val=&quot;530&quot;/&gt;&lt;m_nIndex val=&quot;2&quot;/&gt;&lt;/elem&gt;&lt;key val=&quot;3&quot;/&gt;&lt;elem&gt;&lt;m_nPartnerID val=&quot;530&quot;/&gt;&lt;m_nIndex val=&quot;2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o1ySIcfEqfIXBY_gZE2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m3Y9LOK0SF8DaLLv3x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2eFol.Ua5tRvAwwqm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i.nSKHTEG.599E4oJm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ZN6.OzmkSW5PYr4.Lq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51nGf8ZkGq_54vckmd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5QDgY92ESTYSTa_YeY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51nGf8ZkGq_54vckmd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5QDgY92ESTYSTa_YeY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qfLc2dsU2OpOLLc6AR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c8G7LzCEqllgkGGSui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ArtYrkRkO0MLzvv7PI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Pqcedirkupw054F0hs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o1ySIcfEqfIXBY_gZE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gg57TcKkSJpR4XiwOvoA"/>
</p:tagLst>
</file>

<file path=ppt/theme/theme1.xml><?xml version="1.0" encoding="utf-8"?>
<a:theme xmlns:a="http://schemas.openxmlformats.org/drawingml/2006/main" name="G Presentation Template">
  <a:themeElements>
    <a:clrScheme name="G: Colours | 2016">
      <a:dk1>
        <a:srgbClr val="000000"/>
      </a:dk1>
      <a:lt1>
        <a:sysClr val="window" lastClr="FFFFFF"/>
      </a:lt1>
      <a:dk2>
        <a:srgbClr val="72A84E"/>
      </a:dk2>
      <a:lt2>
        <a:srgbClr val="DBD9D6"/>
      </a:lt2>
      <a:accent1>
        <a:srgbClr val="395427"/>
      </a:accent1>
      <a:accent2>
        <a:srgbClr val="557E3A"/>
      </a:accent2>
      <a:accent3>
        <a:srgbClr val="7EBE4D"/>
      </a:accent3>
      <a:accent4>
        <a:srgbClr val="AACC92"/>
      </a:accent4>
      <a:accent5>
        <a:srgbClr val="F2672B"/>
      </a:accent5>
      <a:accent6>
        <a:srgbClr val="DC1E35"/>
      </a:accent6>
      <a:hlink>
        <a:srgbClr val="9C9B9B"/>
      </a:hlink>
      <a:folHlink>
        <a:srgbClr val="6E6E6E"/>
      </a:folHlink>
    </a:clrScheme>
    <a:fontScheme name="Gene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108000" tIns="61200" rIns="108000" bIns="61200" rtlCol="0" anchor="ctr">
        <a:spAutoFit/>
      </a:bodyPr>
      <a:lstStyle>
        <a:defPPr>
          <a:defRPr sz="12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 Presentation Template</Template>
  <TotalTime>0</TotalTime>
  <Words>198</Words>
  <Application>Microsoft Office PowerPoint</Application>
  <PresentationFormat>A4 Paper (210x297 mm)</PresentationFormat>
  <Paragraphs>52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Wingdings</vt:lpstr>
      <vt:lpstr>G Presentation Template</vt:lpstr>
      <vt:lpstr>think-cell Slide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| PowerPoint Template 2016</dc:title>
  <dc:subject/>
  <dc:creator/>
  <cp:keywords/>
  <dc:description/>
  <cp:lastModifiedBy/>
  <cp:revision>1</cp:revision>
  <dcterms:created xsi:type="dcterms:W3CDTF">2016-01-19T09:57:20Z</dcterms:created>
  <dcterms:modified xsi:type="dcterms:W3CDTF">2022-07-21T10:44:16Z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